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6"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50"/>
    <p:restoredTop sz="94697"/>
  </p:normalViewPr>
  <p:slideViewPr>
    <p:cSldViewPr snapToGrid="0" snapToObjects="1">
      <p:cViewPr varScale="1">
        <p:scale>
          <a:sx n="98" d="100"/>
          <a:sy n="98" d="100"/>
        </p:scale>
        <p:origin x="768"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12DC4C8-6B27-354F-9175-4F71794F4724}" type="datetimeFigureOut">
              <a:rPr lang="en-US" smtClean="0"/>
              <a:t>10/27/18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72D4D3-32AF-A743-B08C-03942ED5832D}" type="slidenum">
              <a:rPr lang="en-US" smtClean="0"/>
              <a:t>‹#›</a:t>
            </a:fld>
            <a:endParaRPr lang="en-US"/>
          </a:p>
        </p:txBody>
      </p:sp>
    </p:spTree>
    <p:extLst>
      <p:ext uri="{BB962C8B-B14F-4D97-AF65-F5344CB8AC3E}">
        <p14:creationId xmlns:p14="http://schemas.microsoft.com/office/powerpoint/2010/main" val="646167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12DC4C8-6B27-354F-9175-4F71794F4724}" type="datetimeFigureOut">
              <a:rPr lang="en-US" smtClean="0"/>
              <a:t>10/27/18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72D4D3-32AF-A743-B08C-03942ED5832D}" type="slidenum">
              <a:rPr lang="en-US" smtClean="0"/>
              <a:t>‹#›</a:t>
            </a:fld>
            <a:endParaRPr lang="en-US"/>
          </a:p>
        </p:txBody>
      </p:sp>
    </p:spTree>
    <p:extLst>
      <p:ext uri="{BB962C8B-B14F-4D97-AF65-F5344CB8AC3E}">
        <p14:creationId xmlns:p14="http://schemas.microsoft.com/office/powerpoint/2010/main" val="852571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12DC4C8-6B27-354F-9175-4F71794F4724}" type="datetimeFigureOut">
              <a:rPr lang="en-US" smtClean="0"/>
              <a:t>10/27/18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72D4D3-32AF-A743-B08C-03942ED5832D}" type="slidenum">
              <a:rPr lang="en-US" smtClean="0"/>
              <a:t>‹#›</a:t>
            </a:fld>
            <a:endParaRPr lang="en-US"/>
          </a:p>
        </p:txBody>
      </p:sp>
    </p:spTree>
    <p:extLst>
      <p:ext uri="{BB962C8B-B14F-4D97-AF65-F5344CB8AC3E}">
        <p14:creationId xmlns:p14="http://schemas.microsoft.com/office/powerpoint/2010/main" val="5448737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12DC4C8-6B27-354F-9175-4F71794F4724}" type="datetimeFigureOut">
              <a:rPr lang="en-US" smtClean="0"/>
              <a:t>10/27/18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72D4D3-32AF-A743-B08C-03942ED5832D}" type="slidenum">
              <a:rPr lang="en-US" smtClean="0"/>
              <a:t>‹#›</a:t>
            </a:fld>
            <a:endParaRPr lang="en-US"/>
          </a:p>
        </p:txBody>
      </p:sp>
    </p:spTree>
    <p:extLst>
      <p:ext uri="{BB962C8B-B14F-4D97-AF65-F5344CB8AC3E}">
        <p14:creationId xmlns:p14="http://schemas.microsoft.com/office/powerpoint/2010/main" val="3199831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12DC4C8-6B27-354F-9175-4F71794F4724}" type="datetimeFigureOut">
              <a:rPr lang="en-US" smtClean="0"/>
              <a:t>10/27/18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72D4D3-32AF-A743-B08C-03942ED5832D}" type="slidenum">
              <a:rPr lang="en-US" smtClean="0"/>
              <a:t>‹#›</a:t>
            </a:fld>
            <a:endParaRPr lang="en-US"/>
          </a:p>
        </p:txBody>
      </p:sp>
    </p:spTree>
    <p:extLst>
      <p:ext uri="{BB962C8B-B14F-4D97-AF65-F5344CB8AC3E}">
        <p14:creationId xmlns:p14="http://schemas.microsoft.com/office/powerpoint/2010/main" val="6584558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12DC4C8-6B27-354F-9175-4F71794F4724}" type="datetimeFigureOut">
              <a:rPr lang="en-US" smtClean="0"/>
              <a:t>10/27/18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72D4D3-32AF-A743-B08C-03942ED5832D}" type="slidenum">
              <a:rPr lang="en-US" smtClean="0"/>
              <a:t>‹#›</a:t>
            </a:fld>
            <a:endParaRPr lang="en-US"/>
          </a:p>
        </p:txBody>
      </p:sp>
    </p:spTree>
    <p:extLst>
      <p:ext uri="{BB962C8B-B14F-4D97-AF65-F5344CB8AC3E}">
        <p14:creationId xmlns:p14="http://schemas.microsoft.com/office/powerpoint/2010/main" val="684338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12DC4C8-6B27-354F-9175-4F71794F4724}" type="datetimeFigureOut">
              <a:rPr lang="en-US" smtClean="0"/>
              <a:t>10/27/18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272D4D3-32AF-A743-B08C-03942ED5832D}" type="slidenum">
              <a:rPr lang="en-US" smtClean="0"/>
              <a:t>‹#›</a:t>
            </a:fld>
            <a:endParaRPr lang="en-US"/>
          </a:p>
        </p:txBody>
      </p:sp>
    </p:spTree>
    <p:extLst>
      <p:ext uri="{BB962C8B-B14F-4D97-AF65-F5344CB8AC3E}">
        <p14:creationId xmlns:p14="http://schemas.microsoft.com/office/powerpoint/2010/main" val="19072987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12DC4C8-6B27-354F-9175-4F71794F4724}" type="datetimeFigureOut">
              <a:rPr lang="en-US" smtClean="0"/>
              <a:t>10/27/18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72D4D3-32AF-A743-B08C-03942ED5832D}" type="slidenum">
              <a:rPr lang="en-US" smtClean="0"/>
              <a:t>‹#›</a:t>
            </a:fld>
            <a:endParaRPr lang="en-US"/>
          </a:p>
        </p:txBody>
      </p:sp>
    </p:spTree>
    <p:extLst>
      <p:ext uri="{BB962C8B-B14F-4D97-AF65-F5344CB8AC3E}">
        <p14:creationId xmlns:p14="http://schemas.microsoft.com/office/powerpoint/2010/main" val="481221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2DC4C8-6B27-354F-9175-4F71794F4724}" type="datetimeFigureOut">
              <a:rPr lang="en-US" smtClean="0"/>
              <a:t>10/27/18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272D4D3-32AF-A743-B08C-03942ED5832D}" type="slidenum">
              <a:rPr lang="en-US" smtClean="0"/>
              <a:t>‹#›</a:t>
            </a:fld>
            <a:endParaRPr lang="en-US"/>
          </a:p>
        </p:txBody>
      </p:sp>
    </p:spTree>
    <p:extLst>
      <p:ext uri="{BB962C8B-B14F-4D97-AF65-F5344CB8AC3E}">
        <p14:creationId xmlns:p14="http://schemas.microsoft.com/office/powerpoint/2010/main" val="472806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12DC4C8-6B27-354F-9175-4F71794F4724}" type="datetimeFigureOut">
              <a:rPr lang="en-US" smtClean="0"/>
              <a:t>10/27/18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72D4D3-32AF-A743-B08C-03942ED5832D}" type="slidenum">
              <a:rPr lang="en-US" smtClean="0"/>
              <a:t>‹#›</a:t>
            </a:fld>
            <a:endParaRPr lang="en-US"/>
          </a:p>
        </p:txBody>
      </p:sp>
    </p:spTree>
    <p:extLst>
      <p:ext uri="{BB962C8B-B14F-4D97-AF65-F5344CB8AC3E}">
        <p14:creationId xmlns:p14="http://schemas.microsoft.com/office/powerpoint/2010/main" val="770914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12DC4C8-6B27-354F-9175-4F71794F4724}" type="datetimeFigureOut">
              <a:rPr lang="en-US" smtClean="0"/>
              <a:t>10/27/18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72D4D3-32AF-A743-B08C-03942ED5832D}" type="slidenum">
              <a:rPr lang="en-US" smtClean="0"/>
              <a:t>‹#›</a:t>
            </a:fld>
            <a:endParaRPr lang="en-US"/>
          </a:p>
        </p:txBody>
      </p:sp>
    </p:spTree>
    <p:extLst>
      <p:ext uri="{BB962C8B-B14F-4D97-AF65-F5344CB8AC3E}">
        <p14:creationId xmlns:p14="http://schemas.microsoft.com/office/powerpoint/2010/main" val="9936970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2DC4C8-6B27-354F-9175-4F71794F4724}" type="datetimeFigureOut">
              <a:rPr lang="en-US" smtClean="0"/>
              <a:t>10/27/18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72D4D3-32AF-A743-B08C-03942ED5832D}" type="slidenum">
              <a:rPr lang="en-US" smtClean="0"/>
              <a:t>‹#›</a:t>
            </a:fld>
            <a:endParaRPr lang="en-US"/>
          </a:p>
        </p:txBody>
      </p:sp>
    </p:spTree>
    <p:extLst>
      <p:ext uri="{BB962C8B-B14F-4D97-AF65-F5344CB8AC3E}">
        <p14:creationId xmlns:p14="http://schemas.microsoft.com/office/powerpoint/2010/main" val="6971688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2BDDA4F-A702-B142-9FE2-082FE3AFA4B9}"/>
              </a:ext>
            </a:extLst>
          </p:cNvPr>
          <p:cNvSpPr txBox="1"/>
          <p:nvPr/>
        </p:nvSpPr>
        <p:spPr>
          <a:xfrm>
            <a:off x="600891" y="117693"/>
            <a:ext cx="9058634" cy="6740307"/>
          </a:xfrm>
          <a:prstGeom prst="rect">
            <a:avLst/>
          </a:prstGeom>
          <a:noFill/>
        </p:spPr>
        <p:txBody>
          <a:bodyPr wrap="square" rtlCol="0">
            <a:spAutoFit/>
          </a:bodyPr>
          <a:lstStyle/>
          <a:p>
            <a:r>
              <a:rPr lang="en-US" b="1" dirty="0"/>
              <a:t>ActiveXchange Logo Design</a:t>
            </a:r>
          </a:p>
          <a:p>
            <a:endParaRPr lang="en-US" dirty="0"/>
          </a:p>
          <a:p>
            <a:r>
              <a:rPr lang="en-US" dirty="0"/>
              <a:t>We need an update/ refresh of our logo for our data analysis and business intelligence company working across Australia and New Zealand called ActiveXchange. We use 'big data' to ensure investment by government, sport bodies, and leisure and fitness facility operators helps create more active communities, commercial returns, and social value impacts.</a:t>
            </a:r>
          </a:p>
          <a:p>
            <a:endParaRPr lang="en-US" dirty="0"/>
          </a:p>
          <a:p>
            <a:r>
              <a:rPr lang="en-US" dirty="0"/>
              <a:t>ActiveXchange – brand concept to date:</a:t>
            </a:r>
          </a:p>
          <a:p>
            <a:endParaRPr lang="en-US" dirty="0"/>
          </a:p>
          <a:p>
            <a:r>
              <a:rPr lang="en-US" dirty="0"/>
              <a:t>Purple </a:t>
            </a:r>
            <a:r>
              <a:rPr lang="en-US" dirty="0" err="1"/>
              <a:t>colour</a:t>
            </a:r>
            <a:r>
              <a:rPr lang="en-US" dirty="0"/>
              <a:t> is a strong </a:t>
            </a:r>
            <a:r>
              <a:rPr lang="en-US" dirty="0" err="1"/>
              <a:t>colour</a:t>
            </a:r>
            <a:r>
              <a:rPr lang="en-US" dirty="0"/>
              <a:t> in the sport sector – see London 2012 Olympics</a:t>
            </a:r>
          </a:p>
          <a:p>
            <a:endParaRPr lang="en-US" dirty="0"/>
          </a:p>
          <a:p>
            <a:r>
              <a:rPr lang="en-US" dirty="0"/>
              <a:t>ActiveXchange – brand concept to date:</a:t>
            </a:r>
          </a:p>
          <a:p>
            <a:endParaRPr lang="en-US" dirty="0"/>
          </a:p>
          <a:p>
            <a:pPr marL="285750" indent="-285750">
              <a:buFont typeface="Arial" panose="020B0604020202020204" pitchFamily="34" charset="0"/>
              <a:buChar char="•"/>
            </a:pPr>
            <a:r>
              <a:rPr lang="en-US" dirty="0"/>
              <a:t>Provide your member, attendance and facility data and get value back – an exchange</a:t>
            </a:r>
          </a:p>
          <a:p>
            <a:pPr marL="285750" indent="-285750">
              <a:buFont typeface="Arial" panose="020B0604020202020204" pitchFamily="34" charset="0"/>
              <a:buChar char="•"/>
            </a:pPr>
            <a:r>
              <a:rPr lang="en-US" dirty="0"/>
              <a:t>Changing a population to get more active through better shared intelligence  - Active / Change</a:t>
            </a:r>
          </a:p>
          <a:p>
            <a:pPr marL="285750" indent="-285750">
              <a:buFont typeface="Arial" panose="020B0604020202020204" pitchFamily="34" charset="0"/>
              <a:buChar char="•"/>
            </a:pPr>
            <a:r>
              <a:rPr lang="en-US" dirty="0"/>
              <a:t>Bringing learnings from other countries – the exchange part</a:t>
            </a:r>
          </a:p>
          <a:p>
            <a:pPr marL="285750" indent="-285750">
              <a:buFont typeface="Arial" panose="020B0604020202020204" pitchFamily="34" charset="0"/>
              <a:buChar char="•"/>
            </a:pPr>
            <a:r>
              <a:rPr lang="en-US" dirty="0" err="1"/>
              <a:t>Focussing</a:t>
            </a:r>
            <a:r>
              <a:rPr lang="en-US" dirty="0"/>
              <a:t> investment and development in specific areas – the ‘X’ on the circle or similar (targeting)</a:t>
            </a:r>
          </a:p>
          <a:p>
            <a:pPr marL="285750" indent="-285750">
              <a:buFont typeface="Arial" panose="020B0604020202020204" pitchFamily="34" charset="0"/>
              <a:buChar char="•"/>
            </a:pPr>
            <a:r>
              <a:rPr lang="en-US" dirty="0"/>
              <a:t>Forward looking and progressive/ </a:t>
            </a:r>
            <a:r>
              <a:rPr lang="en-US" dirty="0" err="1"/>
              <a:t>innocative</a:t>
            </a:r>
            <a:r>
              <a:rPr lang="en-US" dirty="0"/>
              <a:t> – shape of the ‘e’ and ‘c’ – and potentially arrows to form the ‘X’</a:t>
            </a:r>
          </a:p>
          <a:p>
            <a:pPr marL="285750" indent="-285750">
              <a:buFont typeface="Arial" panose="020B0604020202020204" pitchFamily="34" charset="0"/>
              <a:buChar char="•"/>
            </a:pPr>
            <a:endParaRPr lang="en-US" dirty="0"/>
          </a:p>
          <a:p>
            <a:r>
              <a:rPr lang="en-US" dirty="0"/>
              <a:t>Purple </a:t>
            </a:r>
            <a:r>
              <a:rPr lang="en-US" dirty="0" err="1"/>
              <a:t>colour</a:t>
            </a:r>
            <a:r>
              <a:rPr lang="en-US" dirty="0"/>
              <a:t> is a strong </a:t>
            </a:r>
            <a:r>
              <a:rPr lang="en-US" dirty="0" err="1"/>
              <a:t>colour</a:t>
            </a:r>
            <a:r>
              <a:rPr lang="en-US" dirty="0"/>
              <a:t> in the sport sector – see London 2012 Olympics</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79037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9353" y="4925748"/>
            <a:ext cx="4476750" cy="1948703"/>
          </a:xfrm>
          <a:prstGeom prst="rect">
            <a:avLst/>
          </a:prstGeom>
          <a:noFill/>
        </p:spPr>
      </p:pic>
      <p:grpSp>
        <p:nvGrpSpPr>
          <p:cNvPr id="3" name="Group 2">
            <a:extLst>
              <a:ext uri="{FF2B5EF4-FFF2-40B4-BE49-F238E27FC236}">
                <a16:creationId xmlns:a16="http://schemas.microsoft.com/office/drawing/2014/main" id="{62DFDBD2-A086-5848-A26C-C2B4937B7564}"/>
              </a:ext>
            </a:extLst>
          </p:cNvPr>
          <p:cNvGrpSpPr/>
          <p:nvPr/>
        </p:nvGrpSpPr>
        <p:grpSpPr>
          <a:xfrm>
            <a:off x="-2861733" y="-694267"/>
            <a:ext cx="18372666" cy="6112934"/>
            <a:chOff x="-2861733" y="-694267"/>
            <a:chExt cx="18372666" cy="6112934"/>
          </a:xfrm>
        </p:grpSpPr>
        <p:sp>
          <p:nvSpPr>
            <p:cNvPr id="2" name="Rectangle 1">
              <a:extLst>
                <a:ext uri="{FF2B5EF4-FFF2-40B4-BE49-F238E27FC236}">
                  <a16:creationId xmlns:a16="http://schemas.microsoft.com/office/drawing/2014/main" id="{FE06521E-D86B-F94D-B50C-F566C87CD410}"/>
                </a:ext>
              </a:extLst>
            </p:cNvPr>
            <p:cNvSpPr/>
            <p:nvPr/>
          </p:nvSpPr>
          <p:spPr>
            <a:xfrm>
              <a:off x="-2861733" y="-694267"/>
              <a:ext cx="18372666" cy="61129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p:cNvGrpSpPr/>
            <p:nvPr/>
          </p:nvGrpSpPr>
          <p:grpSpPr>
            <a:xfrm>
              <a:off x="-2315655" y="-320010"/>
              <a:ext cx="17275491" cy="5723582"/>
              <a:chOff x="-2315655" y="-320010"/>
              <a:chExt cx="17275491" cy="5723582"/>
            </a:xfrm>
          </p:grpSpPr>
          <p:grpSp>
            <p:nvGrpSpPr>
              <p:cNvPr id="19" name="Group 18"/>
              <p:cNvGrpSpPr/>
              <p:nvPr/>
            </p:nvGrpSpPr>
            <p:grpSpPr>
              <a:xfrm>
                <a:off x="-2315655" y="388372"/>
                <a:ext cx="17275491" cy="5015200"/>
                <a:chOff x="4821204" y="3582136"/>
                <a:chExt cx="3677538" cy="992232"/>
              </a:xfrm>
            </p:grpSpPr>
            <p:sp>
              <p:nvSpPr>
                <p:cNvPr id="22" name="Oval 21"/>
                <p:cNvSpPr/>
                <p:nvPr/>
              </p:nvSpPr>
              <p:spPr>
                <a:xfrm>
                  <a:off x="6126855" y="3582136"/>
                  <a:ext cx="766354" cy="712242"/>
                </a:xfrm>
                <a:prstGeom prst="ellipse">
                  <a:avLst/>
                </a:prstGeom>
                <a:solidFill>
                  <a:srgbClr val="55227C"/>
                </a:solidFill>
                <a:ln>
                  <a:solidFill>
                    <a:srgbClr val="55227C"/>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30000" dirty="0">
                    <a:latin typeface="Franklin Gothic Heavy" charset="0"/>
                    <a:ea typeface="Franklin Gothic Heavy" charset="0"/>
                    <a:cs typeface="Franklin Gothic Heavy" charset="0"/>
                  </a:endParaRPr>
                </a:p>
              </p:txBody>
            </p:sp>
            <p:sp>
              <p:nvSpPr>
                <p:cNvPr id="23" name="TextBox 22"/>
                <p:cNvSpPr txBox="1"/>
                <p:nvPr/>
              </p:nvSpPr>
              <p:spPr>
                <a:xfrm>
                  <a:off x="6662967" y="3642720"/>
                  <a:ext cx="1835775" cy="931648"/>
                </a:xfrm>
                <a:prstGeom prst="rect">
                  <a:avLst/>
                </a:prstGeom>
                <a:noFill/>
              </p:spPr>
              <p:txBody>
                <a:bodyPr wrap="square" rtlCol="0">
                  <a:spAutoFit/>
                </a:bodyPr>
                <a:lstStyle/>
                <a:p>
                  <a:r>
                    <a:rPr lang="en-US" sz="15000" b="1" dirty="0">
                      <a:solidFill>
                        <a:schemeClr val="bg1"/>
                      </a:solidFill>
                      <a:latin typeface="Superclarendon" charset="0"/>
                      <a:ea typeface="Superclarendon" charset="0"/>
                      <a:cs typeface="Superclarendon" charset="0"/>
                    </a:rPr>
                    <a:t>c</a:t>
                  </a:r>
                  <a:r>
                    <a:rPr lang="en-US" sz="15000" b="1" dirty="0">
                      <a:latin typeface="Superclarendon" charset="0"/>
                      <a:ea typeface="Superclarendon" charset="0"/>
                      <a:cs typeface="Superclarendon" charset="0"/>
                    </a:rPr>
                    <a:t>hange</a:t>
                  </a:r>
                </a:p>
                <a:p>
                  <a:endParaRPr lang="en-US" sz="15000" dirty="0">
                    <a:latin typeface="Superclarendon" charset="0"/>
                    <a:ea typeface="Superclarendon" charset="0"/>
                    <a:cs typeface="Superclarendon" charset="0"/>
                  </a:endParaRPr>
                </a:p>
              </p:txBody>
            </p:sp>
            <p:sp>
              <p:nvSpPr>
                <p:cNvPr id="24" name="TextBox 23"/>
                <p:cNvSpPr txBox="1"/>
                <p:nvPr/>
              </p:nvSpPr>
              <p:spPr>
                <a:xfrm>
                  <a:off x="4821204" y="3642720"/>
                  <a:ext cx="1601401" cy="474958"/>
                </a:xfrm>
                <a:prstGeom prst="rect">
                  <a:avLst/>
                </a:prstGeom>
                <a:noFill/>
              </p:spPr>
              <p:txBody>
                <a:bodyPr wrap="square" rtlCol="0">
                  <a:spAutoFit/>
                </a:bodyPr>
                <a:lstStyle/>
                <a:p>
                  <a:r>
                    <a:rPr lang="en-US" sz="15000" b="1" dirty="0">
                      <a:latin typeface="Superclarendon" charset="0"/>
                      <a:ea typeface="Superclarendon" charset="0"/>
                      <a:cs typeface="Superclarendon" charset="0"/>
                    </a:rPr>
                    <a:t>Activ</a:t>
                  </a:r>
                  <a:r>
                    <a:rPr lang="en-US" sz="15000" b="1" dirty="0">
                      <a:solidFill>
                        <a:schemeClr val="bg1"/>
                      </a:solidFill>
                      <a:latin typeface="Superclarendon" charset="0"/>
                      <a:ea typeface="Superclarendon" charset="0"/>
                      <a:cs typeface="Superclarendon" charset="0"/>
                    </a:rPr>
                    <a:t>e</a:t>
                  </a:r>
                </a:p>
              </p:txBody>
            </p:sp>
          </p:grpSp>
          <p:sp>
            <p:nvSpPr>
              <p:cNvPr id="20" name="TextBox 19"/>
              <p:cNvSpPr txBox="1"/>
              <p:nvPr/>
            </p:nvSpPr>
            <p:spPr>
              <a:xfrm>
                <a:off x="559847" y="4032625"/>
                <a:ext cx="10206640" cy="677108"/>
              </a:xfrm>
              <a:prstGeom prst="rect">
                <a:avLst/>
              </a:prstGeom>
              <a:noFill/>
            </p:spPr>
            <p:txBody>
              <a:bodyPr wrap="none" rtlCol="0">
                <a:spAutoFit/>
              </a:bodyPr>
              <a:lstStyle/>
              <a:p>
                <a:r>
                  <a:rPr lang="en-US" sz="3800" b="1" dirty="0">
                    <a:latin typeface="Hiragino Sans W3" charset="-128"/>
                    <a:ea typeface="Hiragino Sans W3" charset="-128"/>
                    <a:cs typeface="Hiragino Sans W3" charset="-128"/>
                  </a:rPr>
                  <a:t>Empowering data. Intelligent investment</a:t>
                </a:r>
              </a:p>
            </p:txBody>
          </p:sp>
          <p:sp>
            <p:nvSpPr>
              <p:cNvPr id="21" name="TextBox 20"/>
              <p:cNvSpPr txBox="1"/>
              <p:nvPr/>
            </p:nvSpPr>
            <p:spPr>
              <a:xfrm>
                <a:off x="3733471" y="-320010"/>
                <a:ext cx="3783408" cy="5016758"/>
              </a:xfrm>
              <a:prstGeom prst="rect">
                <a:avLst/>
              </a:prstGeom>
              <a:noFill/>
            </p:spPr>
            <p:txBody>
              <a:bodyPr wrap="none" rtlCol="0">
                <a:spAutoFit/>
              </a:bodyPr>
              <a:lstStyle/>
              <a:p>
                <a:r>
                  <a:rPr lang="en-US" sz="32000" dirty="0">
                    <a:solidFill>
                      <a:schemeClr val="bg1"/>
                    </a:solidFill>
                    <a:latin typeface="Superclarendon" charset="0"/>
                    <a:ea typeface="Superclarendon" charset="0"/>
                    <a:cs typeface="Superclarendon" charset="0"/>
                  </a:rPr>
                  <a:t>X</a:t>
                </a:r>
              </a:p>
            </p:txBody>
          </p:sp>
        </p:grpSp>
      </p:grpSp>
      <p:sp>
        <p:nvSpPr>
          <p:cNvPr id="4" name="TextBox 3">
            <a:extLst>
              <a:ext uri="{FF2B5EF4-FFF2-40B4-BE49-F238E27FC236}">
                <a16:creationId xmlns:a16="http://schemas.microsoft.com/office/drawing/2014/main" id="{241FE1D6-AB98-4B47-9AE6-E349CC8F3848}"/>
              </a:ext>
            </a:extLst>
          </p:cNvPr>
          <p:cNvSpPr txBox="1"/>
          <p:nvPr/>
        </p:nvSpPr>
        <p:spPr>
          <a:xfrm>
            <a:off x="-2129246" y="-332079"/>
            <a:ext cx="1356462" cy="369332"/>
          </a:xfrm>
          <a:prstGeom prst="rect">
            <a:avLst/>
          </a:prstGeom>
          <a:noFill/>
        </p:spPr>
        <p:txBody>
          <a:bodyPr wrap="none" rtlCol="0">
            <a:spAutoFit/>
          </a:bodyPr>
          <a:lstStyle/>
          <a:p>
            <a:r>
              <a:rPr lang="en-US" dirty="0"/>
              <a:t>Existing logo</a:t>
            </a:r>
          </a:p>
        </p:txBody>
      </p:sp>
    </p:spTree>
    <p:extLst>
      <p:ext uri="{BB962C8B-B14F-4D97-AF65-F5344CB8AC3E}">
        <p14:creationId xmlns:p14="http://schemas.microsoft.com/office/powerpoint/2010/main" val="8222067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73FD330-7074-B841-9E34-3079C9FC367A}"/>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Lst>
          </a:blip>
          <a:stretch>
            <a:fillRect/>
          </a:stretch>
        </p:blipFill>
        <p:spPr>
          <a:xfrm>
            <a:off x="4905070" y="1005839"/>
            <a:ext cx="5961743" cy="5961743"/>
          </a:xfrm>
          <a:prstGeom prst="rect">
            <a:avLst/>
          </a:prstGeom>
        </p:spPr>
      </p:pic>
      <p:pic>
        <p:nvPicPr>
          <p:cNvPr id="7" name="Picture 6">
            <a:extLst>
              <a:ext uri="{FF2B5EF4-FFF2-40B4-BE49-F238E27FC236}">
                <a16:creationId xmlns:a16="http://schemas.microsoft.com/office/drawing/2014/main" id="{D4ADED74-64EA-8C42-A82F-25C9A72C132D}"/>
              </a:ext>
            </a:extLst>
          </p:cNvPr>
          <p:cNvPicPr>
            <a:picLocks noChangeAspect="1"/>
          </p:cNvPicPr>
          <p:nvPr/>
        </p:nvPicPr>
        <p:blipFill>
          <a:blip r:embed="rId4">
            <a:duotone>
              <a:prstClr val="black"/>
              <a:srgbClr val="7030A0">
                <a:tint val="45000"/>
                <a:satMod val="400000"/>
              </a:srgbClr>
            </a:duotone>
            <a:extLst>
              <a:ext uri="{BEBA8EAE-BF5A-486C-A8C5-ECC9F3942E4B}">
                <a14:imgProps xmlns:a14="http://schemas.microsoft.com/office/drawing/2010/main">
                  <a14:imgLayer r:embed="rId5">
                    <a14:imgEffect>
                      <a14:backgroundRemoval t="0" b="100000" l="0" r="100000">
                        <a14:foregroundMark x1="21381" y1="22597" x2="21381" y2="22597"/>
                        <a14:foregroundMark x1="75724" y1="74286" x2="75724" y2="74286"/>
                      </a14:backgroundRemoval>
                    </a14:imgEffect>
                  </a14:imgLayer>
                </a14:imgProps>
              </a:ext>
            </a:extLst>
          </a:blip>
          <a:stretch>
            <a:fillRect/>
          </a:stretch>
        </p:blipFill>
        <p:spPr>
          <a:xfrm>
            <a:off x="4905070" y="1188720"/>
            <a:ext cx="2357877" cy="3475869"/>
          </a:xfrm>
          <a:prstGeom prst="rect">
            <a:avLst/>
          </a:prstGeom>
          <a:ln>
            <a:noFill/>
          </a:ln>
        </p:spPr>
      </p:pic>
      <p:sp>
        <p:nvSpPr>
          <p:cNvPr id="8" name="TextBox 7">
            <a:extLst>
              <a:ext uri="{FF2B5EF4-FFF2-40B4-BE49-F238E27FC236}">
                <a16:creationId xmlns:a16="http://schemas.microsoft.com/office/drawing/2014/main" id="{F98188F1-AF99-BC44-A9C6-0BBC1342ED3A}"/>
              </a:ext>
            </a:extLst>
          </p:cNvPr>
          <p:cNvSpPr txBox="1"/>
          <p:nvPr/>
        </p:nvSpPr>
        <p:spPr>
          <a:xfrm>
            <a:off x="6136260" y="2035900"/>
            <a:ext cx="8623681" cy="3170099"/>
          </a:xfrm>
          <a:prstGeom prst="rect">
            <a:avLst/>
          </a:prstGeom>
          <a:noFill/>
        </p:spPr>
        <p:txBody>
          <a:bodyPr wrap="square" rtlCol="0">
            <a:spAutoFit/>
          </a:bodyPr>
          <a:lstStyle/>
          <a:p>
            <a:r>
              <a:rPr lang="en-US" sz="10000" b="1" dirty="0">
                <a:latin typeface="Superclarendon" charset="0"/>
                <a:ea typeface="Superclarendon" charset="0"/>
                <a:cs typeface="Superclarendon" charset="0"/>
              </a:rPr>
              <a:t>change</a:t>
            </a:r>
          </a:p>
          <a:p>
            <a:endParaRPr lang="en-US" sz="10000" dirty="0">
              <a:latin typeface="Superclarendon" charset="0"/>
              <a:ea typeface="Superclarendon" charset="0"/>
              <a:cs typeface="Superclarendon" charset="0"/>
            </a:endParaRPr>
          </a:p>
        </p:txBody>
      </p:sp>
      <p:sp>
        <p:nvSpPr>
          <p:cNvPr id="9" name="TextBox 8">
            <a:extLst>
              <a:ext uri="{FF2B5EF4-FFF2-40B4-BE49-F238E27FC236}">
                <a16:creationId xmlns:a16="http://schemas.microsoft.com/office/drawing/2014/main" id="{695A09C5-2B91-614E-8BA8-D1C2D3B6A39F}"/>
              </a:ext>
            </a:extLst>
          </p:cNvPr>
          <p:cNvSpPr txBox="1"/>
          <p:nvPr/>
        </p:nvSpPr>
        <p:spPr>
          <a:xfrm>
            <a:off x="846938" y="2015859"/>
            <a:ext cx="7522693" cy="1631216"/>
          </a:xfrm>
          <a:prstGeom prst="rect">
            <a:avLst/>
          </a:prstGeom>
          <a:noFill/>
        </p:spPr>
        <p:txBody>
          <a:bodyPr wrap="square" rtlCol="0">
            <a:spAutoFit/>
          </a:bodyPr>
          <a:lstStyle/>
          <a:p>
            <a:r>
              <a:rPr lang="en-US" sz="10000" b="1" dirty="0">
                <a:latin typeface="Superclarendon" charset="0"/>
                <a:ea typeface="Superclarendon" charset="0"/>
                <a:cs typeface="Superclarendon" charset="0"/>
              </a:rPr>
              <a:t>Active</a:t>
            </a:r>
          </a:p>
        </p:txBody>
      </p:sp>
      <p:sp>
        <p:nvSpPr>
          <p:cNvPr id="15" name="TextBox 14">
            <a:extLst>
              <a:ext uri="{FF2B5EF4-FFF2-40B4-BE49-F238E27FC236}">
                <a16:creationId xmlns:a16="http://schemas.microsoft.com/office/drawing/2014/main" id="{B602000D-ABB5-8846-9DE1-E93A7932C5BB}"/>
              </a:ext>
            </a:extLst>
          </p:cNvPr>
          <p:cNvSpPr txBox="1"/>
          <p:nvPr/>
        </p:nvSpPr>
        <p:spPr>
          <a:xfrm>
            <a:off x="3108959" y="519337"/>
            <a:ext cx="5534079" cy="369332"/>
          </a:xfrm>
          <a:prstGeom prst="rect">
            <a:avLst/>
          </a:prstGeom>
          <a:noFill/>
        </p:spPr>
        <p:txBody>
          <a:bodyPr wrap="none" rtlCol="0">
            <a:spAutoFit/>
          </a:bodyPr>
          <a:lstStyle/>
          <a:p>
            <a:r>
              <a:rPr lang="en-US" dirty="0"/>
              <a:t>Like the use of arrows for the X – symbolizes progression </a:t>
            </a:r>
          </a:p>
        </p:txBody>
      </p:sp>
    </p:spTree>
    <p:extLst>
      <p:ext uri="{BB962C8B-B14F-4D97-AF65-F5344CB8AC3E}">
        <p14:creationId xmlns:p14="http://schemas.microsoft.com/office/powerpoint/2010/main" val="67175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73FD330-7074-B841-9E34-3079C9FC367A}"/>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Lst>
          </a:blip>
          <a:stretch>
            <a:fillRect/>
          </a:stretch>
        </p:blipFill>
        <p:spPr>
          <a:xfrm>
            <a:off x="2831736" y="1084216"/>
            <a:ext cx="5961743" cy="5961743"/>
          </a:xfrm>
          <a:prstGeom prst="rect">
            <a:avLst/>
          </a:prstGeom>
        </p:spPr>
      </p:pic>
      <p:sp>
        <p:nvSpPr>
          <p:cNvPr id="8" name="TextBox 7">
            <a:extLst>
              <a:ext uri="{FF2B5EF4-FFF2-40B4-BE49-F238E27FC236}">
                <a16:creationId xmlns:a16="http://schemas.microsoft.com/office/drawing/2014/main" id="{F98188F1-AF99-BC44-A9C6-0BBC1342ED3A}"/>
              </a:ext>
            </a:extLst>
          </p:cNvPr>
          <p:cNvSpPr txBox="1"/>
          <p:nvPr/>
        </p:nvSpPr>
        <p:spPr>
          <a:xfrm>
            <a:off x="5654979" y="1290499"/>
            <a:ext cx="8623681" cy="3170099"/>
          </a:xfrm>
          <a:prstGeom prst="rect">
            <a:avLst/>
          </a:prstGeom>
          <a:noFill/>
        </p:spPr>
        <p:txBody>
          <a:bodyPr wrap="square" rtlCol="0">
            <a:spAutoFit/>
          </a:bodyPr>
          <a:lstStyle/>
          <a:p>
            <a:r>
              <a:rPr lang="en-US" sz="10000" b="1" dirty="0">
                <a:latin typeface="Superclarendon" charset="0"/>
                <a:ea typeface="Superclarendon" charset="0"/>
                <a:cs typeface="Superclarendon" charset="0"/>
              </a:rPr>
              <a:t>change</a:t>
            </a:r>
          </a:p>
          <a:p>
            <a:endParaRPr lang="en-US" sz="10000" dirty="0">
              <a:latin typeface="Superclarendon" charset="0"/>
              <a:ea typeface="Superclarendon" charset="0"/>
              <a:cs typeface="Superclarendon" charset="0"/>
            </a:endParaRPr>
          </a:p>
        </p:txBody>
      </p:sp>
      <p:sp>
        <p:nvSpPr>
          <p:cNvPr id="9" name="TextBox 8">
            <a:extLst>
              <a:ext uri="{FF2B5EF4-FFF2-40B4-BE49-F238E27FC236}">
                <a16:creationId xmlns:a16="http://schemas.microsoft.com/office/drawing/2014/main" id="{695A09C5-2B91-614E-8BA8-D1C2D3B6A39F}"/>
              </a:ext>
            </a:extLst>
          </p:cNvPr>
          <p:cNvSpPr txBox="1"/>
          <p:nvPr/>
        </p:nvSpPr>
        <p:spPr>
          <a:xfrm>
            <a:off x="365657" y="1270458"/>
            <a:ext cx="7522693" cy="1631216"/>
          </a:xfrm>
          <a:prstGeom prst="rect">
            <a:avLst/>
          </a:prstGeom>
          <a:noFill/>
        </p:spPr>
        <p:txBody>
          <a:bodyPr wrap="square" rtlCol="0">
            <a:spAutoFit/>
          </a:bodyPr>
          <a:lstStyle/>
          <a:p>
            <a:r>
              <a:rPr lang="en-US" sz="10000" b="1" dirty="0">
                <a:latin typeface="Superclarendon" charset="0"/>
                <a:ea typeface="Superclarendon" charset="0"/>
                <a:cs typeface="Superclarendon" charset="0"/>
              </a:rPr>
              <a:t>Active</a:t>
            </a:r>
          </a:p>
        </p:txBody>
      </p:sp>
      <p:pic>
        <p:nvPicPr>
          <p:cNvPr id="2" name="Picture 1">
            <a:extLst>
              <a:ext uri="{FF2B5EF4-FFF2-40B4-BE49-F238E27FC236}">
                <a16:creationId xmlns:a16="http://schemas.microsoft.com/office/drawing/2014/main" id="{AA41F210-E575-9143-8897-548933B58752}"/>
              </a:ext>
            </a:extLst>
          </p:cNvPr>
          <p:cNvPicPr>
            <a:picLocks noChangeAspect="1"/>
          </p:cNvPicPr>
          <p:nvPr/>
        </p:nvPicPr>
        <p:blipFill>
          <a:blip r:embed="rId4"/>
          <a:stretch>
            <a:fillRect/>
          </a:stretch>
        </p:blipFill>
        <p:spPr>
          <a:xfrm>
            <a:off x="3568913" y="0"/>
            <a:ext cx="4172131" cy="4172131"/>
          </a:xfrm>
          <a:prstGeom prst="rect">
            <a:avLst/>
          </a:prstGeom>
        </p:spPr>
      </p:pic>
      <p:sp>
        <p:nvSpPr>
          <p:cNvPr id="3" name="TextBox 2">
            <a:extLst>
              <a:ext uri="{FF2B5EF4-FFF2-40B4-BE49-F238E27FC236}">
                <a16:creationId xmlns:a16="http://schemas.microsoft.com/office/drawing/2014/main" id="{97AF5F1E-3063-3A43-B093-3F568CB11A22}"/>
              </a:ext>
            </a:extLst>
          </p:cNvPr>
          <p:cNvSpPr txBox="1"/>
          <p:nvPr/>
        </p:nvSpPr>
        <p:spPr>
          <a:xfrm>
            <a:off x="365657" y="626752"/>
            <a:ext cx="2479140" cy="369332"/>
          </a:xfrm>
          <a:prstGeom prst="rect">
            <a:avLst/>
          </a:prstGeom>
          <a:noFill/>
        </p:spPr>
        <p:txBody>
          <a:bodyPr wrap="none" rtlCol="0">
            <a:spAutoFit/>
          </a:bodyPr>
          <a:lstStyle/>
          <a:p>
            <a:r>
              <a:rPr lang="en-US" dirty="0"/>
              <a:t>Like the 3D modern look</a:t>
            </a:r>
          </a:p>
        </p:txBody>
      </p:sp>
    </p:spTree>
    <p:extLst>
      <p:ext uri="{BB962C8B-B14F-4D97-AF65-F5344CB8AC3E}">
        <p14:creationId xmlns:p14="http://schemas.microsoft.com/office/powerpoint/2010/main" val="7584054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4870</TotalTime>
  <Words>223</Words>
  <Application>Microsoft Macintosh PowerPoint</Application>
  <PresentationFormat>Widescreen</PresentationFormat>
  <Paragraphs>28</Paragraphs>
  <Slides>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Hiragino Sans W3</vt:lpstr>
      <vt:lpstr>Arial</vt:lpstr>
      <vt:lpstr>Calibri</vt:lpstr>
      <vt:lpstr>Calibri Light</vt:lpstr>
      <vt:lpstr>Franklin Gothic Heavy</vt:lpstr>
      <vt:lpstr>Superclarendon</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Ruth Horwitz</dc:creator>
  <cp:lastModifiedBy>Alex Burrows</cp:lastModifiedBy>
  <cp:revision>20</cp:revision>
  <dcterms:created xsi:type="dcterms:W3CDTF">2018-03-22T01:34:36Z</dcterms:created>
  <dcterms:modified xsi:type="dcterms:W3CDTF">2018-10-27T03:18:17Z</dcterms:modified>
</cp:coreProperties>
</file>